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30" r:id="rId5"/>
    <p:sldId id="490" r:id="rId6"/>
    <p:sldId id="458" r:id="rId7"/>
    <p:sldId id="483" r:id="rId8"/>
    <p:sldId id="484" r:id="rId9"/>
    <p:sldId id="485" r:id="rId10"/>
    <p:sldId id="486" r:id="rId11"/>
    <p:sldId id="487" r:id="rId12"/>
    <p:sldId id="491" r:id="rId13"/>
    <p:sldId id="492" r:id="rId14"/>
    <p:sldId id="488" r:id="rId15"/>
    <p:sldId id="464" r:id="rId16"/>
    <p:sldId id="261" r:id="rId17"/>
    <p:sldId id="262" r:id="rId18"/>
    <p:sldId id="263" r:id="rId19"/>
    <p:sldId id="264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Roboto Regular" panose="02000000000000000000" pitchFamily="2" charset="0"/>
      <p:regular r:id="rId37"/>
      <p:bold r:id="rId38"/>
      <p:italic r:id="rId39"/>
      <p:boldItalic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Medium" pitchFamily="2" charset="-79"/>
      <p:regular r:id="rId45"/>
      <p:italic r:id="rId46"/>
    </p:embeddedFont>
    <p:embeddedFont>
      <p:font typeface="Rubik SemiBold" pitchFamily="2" charset="-79"/>
      <p:regular r:id="rId47"/>
      <p:bold r:id="rId48"/>
      <p:italic r:id="rId49"/>
      <p:boldItalic r:id="rId50"/>
    </p:embeddedFont>
    <p:embeddedFont>
      <p:font typeface="Source Code Pro" panose="020B0509030403020204" pitchFamily="49" charset="0"/>
      <p:regular r:id="rId51"/>
      <p:bold r:id="rId52"/>
    </p:embeddedFont>
  </p:embeddedFontLst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84"/>
            <p14:sldId id="485"/>
            <p14:sldId id="486"/>
            <p14:sldId id="487"/>
            <p14:sldId id="491"/>
            <p14:sldId id="492"/>
            <p14:sldId id="488"/>
            <p14:sldId id="464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9" autoAdjust="0"/>
    <p:restoredTop sz="96327" autoAdjust="0"/>
  </p:normalViewPr>
  <p:slideViewPr>
    <p:cSldViewPr snapToGrid="0">
      <p:cViewPr>
        <p:scale>
          <a:sx n="64" d="100"/>
          <a:sy n="64" d="100"/>
        </p:scale>
        <p:origin x="1416" y="19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Spain</c:v>
                </c:pt>
                <c:pt idx="4">
                  <c:v>Brazil</c:v>
                </c:pt>
                <c:pt idx="5">
                  <c:v>Australia</c:v>
                </c:pt>
                <c:pt idx="6">
                  <c:v>Russian Federation</c:v>
                </c:pt>
                <c:pt idx="7">
                  <c:v>France</c:v>
                </c:pt>
                <c:pt idx="8">
                  <c:v>Canada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284</c:v>
                </c:pt>
                <c:pt idx="1">
                  <c:v>197</c:v>
                </c:pt>
                <c:pt idx="2">
                  <c:v>164</c:v>
                </c:pt>
                <c:pt idx="3">
                  <c:v>115</c:v>
                </c:pt>
                <c:pt idx="4">
                  <c:v>103</c:v>
                </c:pt>
                <c:pt idx="5">
                  <c:v>99</c:v>
                </c:pt>
                <c:pt idx="6">
                  <c:v>95</c:v>
                </c:pt>
                <c:pt idx="7">
                  <c:v>56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9-8443-9892-736185F290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1800" b="0" i="0" dirty="0">
                <a:latin typeface="Rubik Medium" pitchFamily="2" charset="-79"/>
                <a:cs typeface="Rubik Medium" pitchFamily="2" charset="-79"/>
              </a:rPr>
              <a:t>Occurrences published in 2023</a:t>
            </a:r>
          </a:p>
        </c:rich>
      </c:tx>
      <c:layout>
        <c:manualLayout>
          <c:xMode val="edge"/>
          <c:yMode val="edge"/>
          <c:x val="0.30252976502190837"/>
          <c:y val="0.48180079618089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916AC44-27A6-0D4A-89EE-18190ED8994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3AD21A-52A6-CC48-9501-CACB9213AB3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1.0535260697346479E-2"/>
                  <c:y val="1.7942990537444033E-2"/>
                </c:manualLayout>
              </c:layout>
              <c:tx>
                <c:rich>
                  <a:bodyPr/>
                  <a:lstStyle/>
                  <a:p>
                    <a:fld id="{BA6146FF-B6ED-364A-BD54-80DDBE2DC76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87051632-A7AC-4546-A5BF-881435889D7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1.2360638600839784E-2"/>
                  <c:y val="-5.1265687249840101E-3"/>
                </c:manualLayout>
              </c:layout>
              <c:tx>
                <c:rich>
                  <a:bodyPr/>
                  <a:lstStyle/>
                  <a:p>
                    <a:fld id="{738B6D7D-91DD-2B45-BDD7-4EE000338D6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7.7946273745799115E-3"/>
                  <c:y val="-1.025313744996802E-2"/>
                </c:manualLayout>
              </c:layout>
              <c:tx>
                <c:rich>
                  <a:bodyPr/>
                  <a:lstStyle/>
                  <a:p>
                    <a:fld id="{6D3088F8-473C-7348-B133-CC2D0E18193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9.9720538236030519E-3"/>
                  <c:y val="-7.6898530874760142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90364543644E-3"/>
                  <c:y val="-7.6898530874761088E-3"/>
                </c:manualLayout>
              </c:layout>
              <c:tx>
                <c:rich>
                  <a:bodyPr/>
                  <a:lstStyle/>
                  <a:p>
                    <a:fld id="{0E13C0B6-768E-7449-AF96-989BD45201B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1.1265907452472179E-3"/>
                  <c:y val="7.6898530874760142E-3"/>
                </c:manualLayout>
              </c:layout>
              <c:tx>
                <c:rich>
                  <a:bodyPr/>
                  <a:lstStyle/>
                  <a:p>
                    <a:fld id="{02C6518F-BC2E-A44B-8C62-F293C8C3045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7.4477117641030492E-3"/>
                  <c:y val="3.3322696712395967E-2"/>
                </c:manualLayout>
              </c:layout>
              <c:tx>
                <c:rich>
                  <a:bodyPr/>
                  <a:lstStyle/>
                  <a:p>
                    <a:fld id="{39719413-B91C-A049-996A-3A707ADA679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183657F6-ED02-FF4F-A6D4-356A078AB1D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FR</c:v>
                </c:pt>
                <c:pt idx="2">
                  <c:v>CA</c:v>
                </c:pt>
                <c:pt idx="3">
                  <c:v>SE</c:v>
                </c:pt>
                <c:pt idx="4">
                  <c:v>NL</c:v>
                </c:pt>
                <c:pt idx="5">
                  <c:v>PL</c:v>
                </c:pt>
                <c:pt idx="6">
                  <c:v>AU</c:v>
                </c:pt>
                <c:pt idx="7">
                  <c:v>NO</c:v>
                </c:pt>
                <c:pt idx="8">
                  <c:v>DK</c:v>
                </c:pt>
                <c:pt idx="9">
                  <c:v>EE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6841141</c:v>
                </c:pt>
                <c:pt idx="1">
                  <c:v>4144385</c:v>
                </c:pt>
                <c:pt idx="2">
                  <c:v>3003702</c:v>
                </c:pt>
                <c:pt idx="3">
                  <c:v>2553019</c:v>
                </c:pt>
                <c:pt idx="4">
                  <c:v>2428511</c:v>
                </c:pt>
                <c:pt idx="5">
                  <c:v>1638425</c:v>
                </c:pt>
                <c:pt idx="6">
                  <c:v>1629675</c:v>
                </c:pt>
                <c:pt idx="7">
                  <c:v>1089243</c:v>
                </c:pt>
                <c:pt idx="8">
                  <c:v>1087369</c:v>
                </c:pt>
                <c:pt idx="9">
                  <c:v>770685</c:v>
                </c:pt>
                <c:pt idx="10" formatCode="#,##0">
                  <c:v>31249554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FR</c:v>
                  </c:pt>
                  <c:pt idx="2">
                    <c:v>CA</c:v>
                  </c:pt>
                  <c:pt idx="3">
                    <c:v>SE</c:v>
                  </c:pt>
                  <c:pt idx="4">
                    <c:v>NL</c:v>
                  </c:pt>
                  <c:pt idx="5">
                    <c:v>PL</c:v>
                  </c:pt>
                  <c:pt idx="6">
                    <c:v>AU</c:v>
                  </c:pt>
                  <c:pt idx="7">
                    <c:v>NO</c:v>
                  </c:pt>
                  <c:pt idx="8">
                    <c:v>DK</c:v>
                  </c:pt>
                  <c:pt idx="9">
                    <c:v>EE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050F16-EF6C-EA44-8B70-15C495421DA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240AC893-D613-EC40-B718-DCBF06AAC3FC}" type="CELLRANGE">
                      <a:rPr lang="en-US" sz="1400" b="0" i="0">
                        <a:solidFill>
                          <a:schemeClr val="bg1"/>
                        </a:solidFill>
                        <a:latin typeface="Rubik Medium" pitchFamily="2" charset="-79"/>
                        <a:cs typeface="Rubik Medium" pitchFamily="2" charset="-79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3C61B31-889B-DB4B-8E99-1139FF1176E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8185B9C-5CEF-814C-AE56-4360C8CF2F8F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CC0E0161-B9AC-BA4E-BEBD-1073AFF3CB6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-1.7626002934313125E-2"/>
                  <c:y val="2.176818377929951E-2"/>
                </c:manualLayout>
              </c:layout>
              <c:tx>
                <c:rich>
                  <a:bodyPr/>
                  <a:lstStyle/>
                  <a:p>
                    <a:fld id="{CE49FAC7-80C7-9544-8EF9-EE8F1C29F6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6AFB93CC-768B-8F45-8D66-F68D57364464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1.3947265299055801E-2"/>
                  <c:y val="1.4191875283564012E-2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8.8016542985445579E-3"/>
                  <c:y val="1.1214263376592591E-2"/>
                </c:manualLayout>
              </c:layout>
              <c:tx>
                <c:rich>
                  <a:bodyPr/>
                  <a:lstStyle/>
                  <a:p>
                    <a:fld id="{88C9ED56-D5A7-154B-973A-CE412C77E8C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1.5422752567523986E-2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829B6A25-18B8-E54A-B5BD-42AFD913763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9568AF54-B74B-924C-B92A-BF32DDFA45F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CN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ES</c:v>
                </c:pt>
                <c:pt idx="6">
                  <c:v>GB</c:v>
                </c:pt>
                <c:pt idx="7">
                  <c:v>FR</c:v>
                </c:pt>
                <c:pt idx="8">
                  <c:v>CA</c:v>
                </c:pt>
                <c:pt idx="9">
                  <c:v>BE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9840</c:v>
                </c:pt>
                <c:pt idx="1">
                  <c:v>9269</c:v>
                </c:pt>
                <c:pt idx="2">
                  <c:v>6021</c:v>
                </c:pt>
                <c:pt idx="3">
                  <c:v>5352</c:v>
                </c:pt>
                <c:pt idx="4">
                  <c:v>4406</c:v>
                </c:pt>
                <c:pt idx="5">
                  <c:v>3924</c:v>
                </c:pt>
                <c:pt idx="6">
                  <c:v>3333</c:v>
                </c:pt>
                <c:pt idx="7">
                  <c:v>2980</c:v>
                </c:pt>
                <c:pt idx="8">
                  <c:v>1964</c:v>
                </c:pt>
                <c:pt idx="9">
                  <c:v>1739</c:v>
                </c:pt>
                <c:pt idx="10">
                  <c:v>23519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CN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ES</c:v>
                  </c:pt>
                  <c:pt idx="6">
                    <c:v>GB</c:v>
                  </c:pt>
                  <c:pt idx="7">
                    <c:v>FR</c:v>
                  </c:pt>
                  <c:pt idx="8">
                    <c:v>CA</c:v>
                  </c:pt>
                  <c:pt idx="9">
                    <c:v>BE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5"/>
              <c:layout>
                <c:manualLayout>
                  <c:x val="1.304468024952221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15" formatCode="0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C-8140-984E-96F3969A2D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15"/>
            <c:invertIfNegative val="0"/>
            <c:bubble3D val="0"/>
            <c:spPr>
              <a:solidFill>
                <a:schemeClr val="accent1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BE7C-8140-984E-96F3969A2D24}"/>
              </c:ext>
            </c:extLst>
          </c:dPt>
          <c:dLbls>
            <c:dLbl>
              <c:idx val="15"/>
              <c:layout>
                <c:manualLayout>
                  <c:x val="9.6619072356627558E-3"/>
                  <c:y val="-1.40295545765138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E7C-8140-984E-96F3969A2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15" formatCode="0">
                  <c:v>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C-8140-984E-96F3969A2D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-1.8965118062018022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10-3A45-A0AE-6525D06B137F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38</c:v>
                </c:pt>
                <c:pt idx="1">
                  <c:v>45</c:v>
                </c:pt>
                <c:pt idx="2">
                  <c:v>98</c:v>
                </c:pt>
                <c:pt idx="3">
                  <c:v>138</c:v>
                </c:pt>
                <c:pt idx="4">
                  <c:v>188</c:v>
                </c:pt>
                <c:pt idx="5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3.329627265467855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10-3A45-A0AE-6525D06B137F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North America</c:v>
                </c:pt>
                <c:pt idx="3">
                  <c:v>Latin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104</c:v>
                </c:pt>
                <c:pt idx="1">
                  <c:v>175</c:v>
                </c:pt>
                <c:pt idx="2">
                  <c:v>371</c:v>
                </c:pt>
                <c:pt idx="3">
                  <c:v>525</c:v>
                </c:pt>
                <c:pt idx="4">
                  <c:v>577</c:v>
                </c:pt>
                <c:pt idx="5">
                  <c:v>1102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19/05/2023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19/05/2023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4 variations of the title page created in the Master Slides. To choose another option right click on the slide &gt; Layout &gt; and choose your desired design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To change the background image: </a:t>
            </a:r>
            <a:r>
              <a:rPr lang="en-GB" b="0" dirty="0"/>
              <a:t>Right click on the background image &gt; Format Background &gt; Fill &gt; Picture or texture fill &gt; Picture source &gt; Insert &gt; From a file (or online) &gt; select you image and press Open.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3 slides are showcasing PPT standard or Live charts.</a:t>
            </a:r>
          </a:p>
          <a:p>
            <a:endParaRPr lang="en-US" dirty="0"/>
          </a:p>
          <a:p>
            <a:r>
              <a:rPr lang="en-US" dirty="0"/>
              <a:t>To create a chart simply click on the Insert tap on the ribbon &gt; Click on Chart &gt; chose a chart of your choice (in this example I chose, Bar) &gt; add in your data in the automatically opened Excel sheet and see your chart changing and adopting to the new information you have entered in the data sheet.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4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None/>
            </a:pPr>
            <a:r>
              <a:rPr lang="en-US" sz="1200" kern="1200" dirty="0">
                <a:solidFill>
                  <a:schemeClr val="accent1"/>
                </a:solidFill>
                <a:ea typeface="+mn-ea"/>
                <a:cs typeface="+mn-cs"/>
              </a:rPr>
              <a:t>Frequently used slide, redone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copy and paste these to your slides and never make any changes to them directly in the toolkit.</a:t>
            </a: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 algn="l" defTabSz="914400" rtl="0" eaLnBrk="1" latinLnBrk="0" hangingPunct="1">
              <a:buNone/>
            </a:pPr>
            <a:endParaRPr lang="en-US" sz="1200" kern="1200" dirty="0">
              <a:solidFill>
                <a:schemeClr val="accent1"/>
              </a:solidFill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b="1" dirty="0"/>
              <a:t>Useful</a:t>
            </a:r>
            <a:r>
              <a:rPr lang="en-US" sz="1000" b="1" baseline="0" dirty="0"/>
              <a:t> to see GBIF in its different modalities:</a:t>
            </a:r>
          </a:p>
          <a:p>
            <a:pPr marL="114300" indent="-114300"/>
            <a:r>
              <a:rPr lang="en-US" sz="1000" baseline="0" dirty="0"/>
              <a:t>A window on biodiversity</a:t>
            </a:r>
          </a:p>
          <a:p>
            <a:pPr marL="114300" indent="-114300"/>
            <a:r>
              <a:rPr lang="en-US" sz="1000" baseline="0" dirty="0"/>
              <a:t>An informatics infrastructure </a:t>
            </a:r>
            <a:r>
              <a:rPr lang="en-US" sz="1000" baseline="0" dirty="0" err="1"/>
              <a:t>focuseD</a:t>
            </a:r>
            <a:r>
              <a:rPr lang="en-US" sz="1000" baseline="0" dirty="0"/>
              <a:t> on tools and standards in service to science and society</a:t>
            </a:r>
          </a:p>
          <a:p>
            <a:pPr marL="114300" indent="-114300"/>
            <a:r>
              <a:rPr lang="en-US" sz="1000" baseline="0" dirty="0"/>
              <a:t>A global network on bioinformatics</a:t>
            </a:r>
            <a:endParaRPr lang="en-US" sz="1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is fully editable. This map is a grouped element of all the countries in the world. All the countries are named correctly and can be accessed and selected via the </a:t>
            </a:r>
            <a:r>
              <a:rPr lang="en-GB" b="1" dirty="0"/>
              <a:t>Selection Pane. </a:t>
            </a:r>
          </a:p>
          <a:p>
            <a:r>
              <a:rPr lang="en-GB" b="1" dirty="0"/>
              <a:t>There are ways you can edit and make changes to the map. But please remember to always make a copy of the map on your slide and never make changes to the toolkit version.</a:t>
            </a:r>
          </a:p>
          <a:p>
            <a:endParaRPr lang="en-GB" b="1" dirty="0"/>
          </a:p>
          <a:p>
            <a:r>
              <a:rPr lang="en-GB" b="0" dirty="0"/>
              <a:t>Please take a look at the next few slides to find out different ways of editing this map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3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live doughnut pie chart representing different theme colours and how they work, placed next to one another. </a:t>
            </a:r>
          </a:p>
          <a:p>
            <a:endParaRPr lang="en-US" dirty="0"/>
          </a:p>
          <a:p>
            <a:r>
              <a:rPr lang="en-US" dirty="0"/>
              <a:t>You do not have to use the same exact chart, you can simply create your own by clicking on:</a:t>
            </a:r>
          </a:p>
          <a:p>
            <a:endParaRPr lang="en-US" dirty="0"/>
          </a:p>
          <a:p>
            <a:r>
              <a:rPr lang="en-US" dirty="0"/>
              <a:t>Insert tap on the ribbon &gt; Click on Chart &gt; chose a chart of your choice (in this example I chose, Doughnut) &gt; add in your data in the automatically opened Excel sheet and see your chart changing and adopting to the new information you have entered in the data sheet.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79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NB: 2022 totals account for multiple recurrent downloads by scripts and bots that are discarded, accounting for (in Jan 2022):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Argentina: 1,592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Austria: 1,032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Belgium: 1,377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Canada: 1,648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Switzerland: 49,358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China: 13,498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India: 3,579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Japan: 124,927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Netherlands: 28,857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Norway: 3,615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United States: 51,186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4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19/05/2023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ub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17589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52BBC5-169E-4214-99CF-56ADEEFC3C49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67C9EF-E4ED-49C9-9B07-5FC1BAEF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37FC-8055-4F1D-9CE3-E2DC332B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8B3A27A-FCF7-451B-B768-EA39056467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352300-3E9B-CC4E-9134-D3B7F9FA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84" b="9484"/>
          <a:stretch/>
        </p:blipFill>
        <p:spPr>
          <a:xfrm>
            <a:off x="21888395" y="12344400"/>
            <a:ext cx="2494018" cy="1342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755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19/05/2023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15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747" r:id="rId22"/>
    <p:sldLayoutId id="2147483757" r:id="rId23"/>
    <p:sldLayoutId id="2147483758" r:id="rId24"/>
    <p:sldLayoutId id="2147483759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670" r:id="rId35"/>
    <p:sldLayoutId id="2147483813" r:id="rId36"/>
    <p:sldLayoutId id="2147483814" r:id="rId37"/>
    <p:sldLayoutId id="2147483816" r:id="rId38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literatureType=journal&amp;relevance=GBIF_USED&amp;peerReview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2023</a:t>
            </a:r>
            <a:endParaRPr lang="en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6088" y="12283937"/>
            <a:ext cx="20126325" cy="720725"/>
          </a:xfrm>
          <a:solidFill>
            <a:schemeClr val="tx1">
              <a:alpha val="40135"/>
            </a:schemeClr>
          </a:solidFill>
        </p:spPr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country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423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2673350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United States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50,072,370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France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35,814,119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Luxembourg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24,919,489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China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14,063,751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Australia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13,983,855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>
                          <a:effectLst/>
                        </a:rPr>
                        <a:t>Japan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13,196,610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Canada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12,376,438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South Korea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12,149,302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Germany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12,140,906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b"/>
                      <a:r>
                        <a:rPr lang="en-GB" sz="1800" dirty="0">
                          <a:effectLst/>
                        </a:rPr>
                        <a:t>Denmark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11,077,021</a:t>
                      </a:r>
                    </a:p>
                  </a:txBody>
                  <a:tcPr marL="72000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262902ED-236C-50B6-E9BE-3AA4AF3A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3911" y="2878665"/>
            <a:ext cx="9701212" cy="9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/resource/</a:t>
            </a:r>
            <a:r>
              <a:rPr lang="en-GB" dirty="0" err="1">
                <a:solidFill>
                  <a:schemeClr val="accent1"/>
                </a:solidFill>
              </a:rPr>
              <a:t>search?contentType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literature&amp;literatureType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journal&amp;relevance</a:t>
            </a:r>
            <a:r>
              <a:rPr lang="en-GB" dirty="0">
                <a:solidFill>
                  <a:schemeClr val="accent1"/>
                </a:solidFill>
              </a:rPr>
              <a:t>=</a:t>
            </a:r>
            <a:r>
              <a:rPr lang="en-GB" dirty="0" err="1">
                <a:solidFill>
                  <a:schemeClr val="accent1"/>
                </a:solidFill>
              </a:rPr>
              <a:t>GBIF_USED&amp;peerReview</a:t>
            </a:r>
            <a:r>
              <a:rPr lang="en-GB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/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4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https://www.gbif.org/resource/search?contentType=literature&amp;literatureType=journal&amp;relevance=GBIF_USED&amp;peerReview=true</a:t>
            </a:r>
            <a:r>
              <a:rPr lang="en-GB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3371818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2023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2022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92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46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146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France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30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105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63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  <a:endParaRPr lang="da-DK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</a:t>
                      </a:r>
                      <a:endParaRPr lang="en-DK" sz="2000" b="0" i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da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045517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</p:spTree>
    <p:extLst>
      <p:ext uri="{BB962C8B-B14F-4D97-AF65-F5344CB8AC3E}">
        <p14:creationId xmlns:p14="http://schemas.microsoft.com/office/powerpoint/2010/main" val="35617044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1F5826F-0BE2-D34C-980B-BC9C308FA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4900" y="1311647"/>
            <a:ext cx="22294199" cy="12540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D7810D7-77FC-2D49-BB2B-E81886AC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2784" y="935722"/>
            <a:ext cx="22840634" cy="12847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683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2,295,393,034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8,565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163.1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64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43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83,724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1,995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 Medium" pitchFamily="2" charset="-79"/>
              </a:rPr>
              <a:t>By the numbers | 31 March 2023</a:t>
            </a:r>
            <a:endParaRPr lang="en-DK" sz="1600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134.7 million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records with 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80.7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50.9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1.4 million fossil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1.1 million material samples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1,096,309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4,558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16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16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64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/the-</a:t>
            </a:r>
            <a:r>
              <a:rPr lang="en-GB" sz="1600" dirty="0" err="1">
                <a:solidFill>
                  <a:schemeClr val="accent1"/>
                </a:solidFill>
              </a:rPr>
              <a:t>gbif</a:t>
            </a:r>
            <a:r>
              <a:rPr lang="en-GB" sz="1600" dirty="0">
                <a:solidFill>
                  <a:schemeClr val="accent1"/>
                </a:solidFill>
              </a:rPr>
              <a:t>-network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9775312-F906-4B9D-B415-8431D90A7B06}"/>
              </a:ext>
            </a:extLst>
          </p:cNvPr>
          <p:cNvGrpSpPr>
            <a:grpSpLocks noChangeAspect="1"/>
          </p:cNvGrpSpPr>
          <p:nvPr/>
        </p:nvGrpSpPr>
        <p:grpSpPr>
          <a:xfrm>
            <a:off x="8272463" y="3729438"/>
            <a:ext cx="15036598" cy="7336623"/>
            <a:chOff x="1051184" y="1201524"/>
            <a:chExt cx="9845416" cy="4803753"/>
          </a:xfrm>
          <a:solidFill>
            <a:schemeClr val="bg1"/>
          </a:solidFill>
        </p:grpSpPr>
        <p:sp>
          <p:nvSpPr>
            <p:cNvPr id="183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id="{14FA9009-4A55-4305-AE07-5DFA88A968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4496" y="4577795"/>
              <a:ext cx="246660" cy="246660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4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D5320A18-F730-4DFF-BF5B-F2088C372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4782" y="4308394"/>
              <a:ext cx="372615" cy="356870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5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id="{C184CA31-DAFF-493B-B2F3-7E70A7ED12C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3796" y="3328750"/>
              <a:ext cx="327131" cy="223919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6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id="{7517C5E8-E38B-4A4E-9DA3-9998935A4B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17363"/>
              <a:ext cx="267653" cy="229168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7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id="{AD6E85BC-4C7B-41AA-9852-17AF4E20D4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44176"/>
              <a:ext cx="19244" cy="41985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8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2B1AF841-E640-4CB5-842E-B35D649FD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0692" y="2377096"/>
              <a:ext cx="530058" cy="297392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89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id="{2EF1C998-1908-44D2-9149-AE9A199578A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71124" y="3171307"/>
              <a:ext cx="271151" cy="533557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0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id="{C82470A6-823F-43B3-B9FB-317F1E9961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51883" y="3575411"/>
              <a:ext cx="426844" cy="416348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1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id="{33A2707C-783A-494B-85B4-9ED14FD717C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1184" y="1523407"/>
              <a:ext cx="1374999" cy="594783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2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id="{9F011C1F-0A21-49D2-BEC6-6687C13E80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950356" y="2238897"/>
              <a:ext cx="1752862" cy="869434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3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id="{0AD962CE-1678-4907-A845-410588B250D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0426" y="5100856"/>
              <a:ext cx="164440" cy="171438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4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id="{3D1184F2-4C79-4B3B-BE50-AC1A90BEDC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12347" y="1852287"/>
              <a:ext cx="258905" cy="3691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5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id="{DFEC72C3-6CA9-4A5E-978E-30A60A797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7949" y="3057599"/>
              <a:ext cx="150445" cy="143448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6" name="Ukraine" descr="© INSCALE GmbH, 05.05.2010&#10;http://www.presentationload.com/">
              <a:extLst>
                <a:ext uri="{FF2B5EF4-FFF2-40B4-BE49-F238E27FC236}">
                  <a16:creationId xmlns:a16="http://schemas.microsoft.com/office/drawing/2014/main" id="{03D6F1CC-E34A-4BDB-8373-EE51D434D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6296" y="2137434"/>
              <a:ext cx="500318" cy="279898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7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id="{BFE8CD7E-2726-4FD2-AE68-ECC8019A90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21442" y="3864055"/>
              <a:ext cx="174936" cy="206425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8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C8ED13-625D-4420-B9E8-BAB4F491C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0220" y="2473312"/>
              <a:ext cx="451336" cy="271152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199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id="{AB47542C-3015-4637-AA1A-35756F43161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39509" y="2494304"/>
              <a:ext cx="594783" cy="22741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0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id="{362FD94F-A86C-4488-ACE0-2EFB0C038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21697" y="2669241"/>
              <a:ext cx="122455" cy="255407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1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id="{BA7AC7C7-9111-4B14-8BBF-2FAF46DB5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288" y="3615645"/>
              <a:ext cx="62977" cy="180185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2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60956B88-964E-4482-BBC3-F78FA0044A66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921" y="3278019"/>
              <a:ext cx="276399" cy="531807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3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id="{AAB76469-5F71-4B7C-831F-1004441B86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19692" y="4051238"/>
              <a:ext cx="342875" cy="388358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4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474612A9-5DFE-4668-A930-BAF7D07F25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6804" y="2538037"/>
              <a:ext cx="246660" cy="155694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5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id="{36EE7695-D2AA-4FB4-9281-18F1C2182F7A}"/>
                </a:ext>
              </a:extLst>
            </p:cNvPr>
            <p:cNvSpPr>
              <a:spLocks/>
            </p:cNvSpPr>
            <p:nvPr/>
          </p:nvSpPr>
          <p:spPr bwMode="gray">
            <a:xfrm>
              <a:off x="9315175" y="3101333"/>
              <a:ext cx="54231" cy="120706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6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id="{DFA203F7-09B4-4295-B3B4-17BE60E53E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665742"/>
              <a:ext cx="201178" cy="185433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7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id="{F0E0EE69-F321-4DDC-9278-CF5BEF0D9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293127"/>
              <a:ext cx="129453" cy="71725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8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id="{6D724627-A880-41F2-AE79-71923C845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30158" y="1589882"/>
              <a:ext cx="309638" cy="4425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09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id="{BB20D567-2A9B-4AD4-B76D-0D2CBC8E2E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685" y="4941663"/>
              <a:ext cx="45484" cy="59479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0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id="{6415EE27-6E4E-4289-B0A2-844827EAC7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9460" y="3799329"/>
              <a:ext cx="131203" cy="150445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1" name="Sudan">
              <a:extLst>
                <a:ext uri="{FF2B5EF4-FFF2-40B4-BE49-F238E27FC236}">
                  <a16:creationId xmlns:a16="http://schemas.microsoft.com/office/drawing/2014/main" id="{B3454A29-89E2-4C4A-A06B-0F9BD4AC5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443" y="3178734"/>
              <a:ext cx="534523" cy="524395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2" name="South Sudan">
              <a:extLst>
                <a:ext uri="{FF2B5EF4-FFF2-40B4-BE49-F238E27FC236}">
                  <a16:creationId xmlns:a16="http://schemas.microsoft.com/office/drawing/2014/main" id="{2067394F-7A89-40B2-879F-1989B582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713" y="3569216"/>
              <a:ext cx="384857" cy="321840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3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id="{D0F75568-0397-4ED1-8160-A88421EBA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8114" y="3668126"/>
              <a:ext cx="76971" cy="136450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4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id="{EEA55BBD-4833-400A-968B-D0C7B193E1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37123" y="2438324"/>
              <a:ext cx="391857" cy="276399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5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id="{40826BBB-75D0-47CA-ADCF-F96D20CB8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3560" y="3580659"/>
              <a:ext cx="320134" cy="495071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6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88095B73-B7BD-4571-A694-E58D0F16EA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555474" y="4255912"/>
              <a:ext cx="166190" cy="155694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7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id="{1193E034-6A6D-433C-AA6B-72CB0A6D6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9636" y="2324616"/>
              <a:ext cx="94465" cy="54231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8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id="{FD8AADD9-E521-4C7E-A262-785B9CB5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5850" y="2233648"/>
              <a:ext cx="159193" cy="6472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19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id="{7F7FA159-B3F1-40B4-8803-7CD78FCA3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688" y="3650633"/>
              <a:ext cx="92716" cy="120706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0" name="Serbia" descr="© INSCALE GmbH, 05.05.2010&#10;http://www.presentationload.com/">
              <a:extLst>
                <a:ext uri="{FF2B5EF4-FFF2-40B4-BE49-F238E27FC236}">
                  <a16:creationId xmlns:a16="http://schemas.microsoft.com/office/drawing/2014/main" id="{657E4725-2561-48F7-8BF4-3DCC55BD2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7079" y="2352606"/>
              <a:ext cx="122455" cy="134259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1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id="{D507DF72-DF56-4AE9-8491-9DAFC8D220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5973" y="3407472"/>
              <a:ext cx="185433" cy="164440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2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id="{26C28AA3-55F4-4B19-B025-4F4B7AADB9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6144" y="2854673"/>
              <a:ext cx="664758" cy="570292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3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id="{CFE58853-B438-444F-8410-DF17B7F28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5201" y="4051238"/>
              <a:ext cx="66476" cy="66476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4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id="{AA2F397E-919D-43A0-8E14-1588FE3E90E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791001" y="1903020"/>
              <a:ext cx="134701" cy="535306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5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id="{54AEE8DF-68F7-4B10-BFDD-E8579167CD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9324" y="1240010"/>
              <a:ext cx="4048026" cy="128928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6" name="Romania" descr="© INSCALE GmbH, 05.05.2010&#10;http://www.presentationload.com/">
              <a:extLst>
                <a:ext uri="{FF2B5EF4-FFF2-40B4-BE49-F238E27FC236}">
                  <a16:creationId xmlns:a16="http://schemas.microsoft.com/office/drawing/2014/main" id="{1FBB76BC-C3E9-4D71-90C9-EEE602DFD0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2279132"/>
              <a:ext cx="274650" cy="164440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id="{0A3F7737-6D2F-498C-AC44-38C246DD32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65208" y="3068095"/>
              <a:ext cx="29740" cy="6472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id="{B38A3B8C-6D54-4841-8E87-91469DD61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475801" y="3351492"/>
              <a:ext cx="61229" cy="26241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id="{A3183C1B-3E1B-4A4B-A959-FB613F6CF4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1379" y="2497803"/>
              <a:ext cx="101463" cy="183684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0" name="Poland" descr="© INSCALE GmbH, 05.05.2010&#10;http://www.presentationload.com/">
              <a:extLst>
                <a:ext uri="{FF2B5EF4-FFF2-40B4-BE49-F238E27FC236}">
                  <a16:creationId xmlns:a16="http://schemas.microsoft.com/office/drawing/2014/main" id="{416D802E-1349-407A-820B-7A1228B608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8879" y="2051714"/>
              <a:ext cx="279898" cy="201178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1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id="{09004422-46F7-4790-BED1-ABA8E7F167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299431" y="3339246"/>
              <a:ext cx="320134" cy="53705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2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id="{3F7676F5-3174-4298-BC22-BFD3F01D25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478" y="4012752"/>
              <a:ext cx="421597" cy="666508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3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id="{60B08E19-D92E-4C01-9FCE-54C03D42A9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3244" y="4708998"/>
              <a:ext cx="267653" cy="302640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4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C7EE1643-DE39-4AF6-BD13-83DBCAD2BF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48158" y="4080976"/>
              <a:ext cx="486323" cy="325382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5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id="{B4F4F903-C17F-4FE7-B768-C6A387CC2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995" y="3668126"/>
              <a:ext cx="181934" cy="87468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6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E779BFF-422C-4BF4-AC54-091A723A3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55602" y="2679736"/>
              <a:ext cx="470579" cy="47232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7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7596AB44-6922-4ACD-B7E2-284140E13C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82510" y="3391727"/>
              <a:ext cx="41985" cy="27990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8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id="{0B3AEDAE-2A07-480D-A035-90EB1C0B1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4190" y="3111829"/>
              <a:ext cx="241412" cy="300890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39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id="{DCDD0CD3-6C23-4074-AC62-3B89977FB2F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2715" y="1273249"/>
              <a:ext cx="608778" cy="670007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0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24C7AF51-B22C-4091-ABBF-E604A28E2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6004" y="3514182"/>
              <a:ext cx="374364" cy="34462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1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id="{C78D7288-CAF1-426F-928D-566A33DF49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87282" y="3167808"/>
              <a:ext cx="496819" cy="421597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2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id="{29606D18-7AA4-49A0-A2A0-5DCD9A39A1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9295" y="3479195"/>
              <a:ext cx="145198" cy="148696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3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id="{A5B190A5-3463-49E7-8B98-CE490B77CB6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28057" y="5251301"/>
              <a:ext cx="568543" cy="439091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4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id="{53518815-FFF5-44D6-A1E7-95F6F3573FD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879" y="2167173"/>
              <a:ext cx="190681" cy="171438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5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id="{BF4B19CE-5B47-41F2-B33D-21E8488CEB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741" y="2098948"/>
              <a:ext cx="120706" cy="94465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6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id="{ABE44375-E433-43C0-BCB3-5810057D5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6888" y="2915900"/>
              <a:ext cx="262404" cy="146946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7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id="{8B034336-FE9C-4900-8A8E-4B6F265094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7651" y="4625029"/>
              <a:ext cx="426844" cy="435592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8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id="{01A686D5-C5E1-4627-AB9F-0D07A3E7522A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37" y="2985874"/>
              <a:ext cx="285146" cy="670007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49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id="{86D9454B-AEC9-437D-A949-5F980DE2A6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0189" y="4392363"/>
              <a:ext cx="341126" cy="598282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0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id="{BE8475A2-FE59-4897-8FFE-7B3C2B10A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1430" y="2721721"/>
              <a:ext cx="379613" cy="295643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1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id="{9A4F0F0B-A290-425E-99DE-EA6154379B6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8332" y="2443572"/>
              <a:ext cx="50732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2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id="{2871F272-F662-4499-B9C4-64A659A729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062631" y="2142682"/>
              <a:ext cx="939409" cy="37261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3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id="{A24B0B07-6DF0-432B-9A26-DD55DEEFE8F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3999" y="2272134"/>
              <a:ext cx="96215" cy="106711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4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id="{25B89D71-89E3-4CCD-B6B8-8B590FEBC5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324" y="2837179"/>
              <a:ext cx="832697" cy="652513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5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id="{29CFB13B-AA2B-4DA0-829B-0B724C12918D}"/>
                </a:ext>
              </a:extLst>
            </p:cNvPr>
            <p:cNvSpPr>
              <a:spLocks/>
            </p:cNvSpPr>
            <p:nvPr/>
          </p:nvSpPr>
          <p:spPr bwMode="gray">
            <a:xfrm>
              <a:off x="6019375" y="2709475"/>
              <a:ext cx="13995" cy="12246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6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id="{63660A67-D3D2-4F60-84AC-21F5B08FE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3727" y="3033108"/>
              <a:ext cx="383111" cy="449587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7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id="{CFB680C2-8DDC-4366-A402-64312D470A2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3676" y="3111829"/>
              <a:ext cx="519562" cy="53705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8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ADCF0588-B7CB-4273-8AFE-574C23F6BD95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129" y="3771339"/>
              <a:ext cx="136450" cy="195929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59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id="{3150A461-141F-405A-A056-DD4A31567B2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7262" y="3748598"/>
              <a:ext cx="307888" cy="236165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0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id="{8FF8EDD1-707C-4A44-A1B9-7DD14C876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2410" y="4353876"/>
              <a:ext cx="104961" cy="279898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1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id="{BD211C07-0628-4802-9FA9-1A6086518E5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8548" y="4457090"/>
              <a:ext cx="265903" cy="488073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2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id="{EC6CA455-C11E-4DA1-9548-D993ED22A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308" y="2485557"/>
              <a:ext cx="73474" cy="577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3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id="{CD7B899C-EA5D-4ED7-BC8A-46B397FB9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5776214" y="2214405"/>
              <a:ext cx="22742" cy="19244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4" name="Lithuania" descr="© INSCALE GmbH, 05.05.2010&#10;http://www.presentationload.com/">
              <a:extLst>
                <a:ext uri="{FF2B5EF4-FFF2-40B4-BE49-F238E27FC236}">
                  <a16:creationId xmlns:a16="http://schemas.microsoft.com/office/drawing/2014/main" id="{50D496B4-D56D-412C-A70C-F82E1F06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064" y="1995735"/>
              <a:ext cx="152195" cy="87468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5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id="{27BD2DBD-B19C-40D4-953C-A7A907368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7677" y="2312370"/>
              <a:ext cx="6997" cy="1049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6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id="{6739BC1C-221E-443E-AEBD-B052A388CD4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2816187"/>
              <a:ext cx="491572" cy="49681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7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id="{08D5B438-7BEC-48CC-BC6D-330F5749A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172" y="3704864"/>
              <a:ext cx="138200" cy="153944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8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id="{2DB45B7F-40A5-4D8F-A1E9-4795084779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481" y="5046625"/>
              <a:ext cx="75224" cy="73474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69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id="{531AC5AA-195A-4C4F-B0EA-51D57F8887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7397" y="2765455"/>
              <a:ext cx="48982" cy="69975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0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id="{CA04EE10-3FFA-4B6F-ADD7-1D9340D7F6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5565" y="1941505"/>
              <a:ext cx="190681" cy="8047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1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id="{7C04E24F-3745-48E7-842E-EE945781B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11645" y="3202796"/>
              <a:ext cx="269402" cy="31138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2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id="{9F2EB3FA-0EF8-42CA-85C9-59694A30F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7536" y="2459317"/>
              <a:ext cx="300890" cy="1399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3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id="{D7439674-B1C7-476F-8BDF-1041D66662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8262" y="2931645"/>
              <a:ext cx="61229" cy="54231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4" name="Kosovo" descr="© INSCALE GmbH, 05.05.2010&#10;http://www.presentationload.com/">
              <a:extLst>
                <a:ext uri="{FF2B5EF4-FFF2-40B4-BE49-F238E27FC236}">
                  <a16:creationId xmlns:a16="http://schemas.microsoft.com/office/drawing/2014/main" id="{DE2CE07E-5BB5-4DDF-940E-BD79C238915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87103" y="2444967"/>
              <a:ext cx="57654" cy="58084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5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id="{5044A40C-C871-4065-8416-8F2D657FB84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353661" y="2625506"/>
              <a:ext cx="122455" cy="19068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6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id="{82350703-2B2F-40BF-AD1D-30F3F45CB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52198" y="2468063"/>
              <a:ext cx="146946" cy="187183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7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id="{E2DA61FC-4619-4E0F-9D76-DE024DCD8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3844813"/>
              <a:ext cx="251908" cy="341127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8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id="{BCBD2913-0CBD-4F0E-A13F-BAD30629FD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032472"/>
              <a:ext cx="1124841" cy="521311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79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id="{29EBCB97-D860-43AC-B823-E02A0E839F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391" y="2814438"/>
              <a:ext cx="125954" cy="150445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0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id="{79D36BE8-340B-463B-8B5F-0939D8A1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17183" y="3351492"/>
              <a:ext cx="69975" cy="22742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1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id="{BF24CF3A-1C3A-4F51-A7A6-40C8F788888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423635" y="2377096"/>
              <a:ext cx="391857" cy="764472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2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id="{64AC8C18-E3A9-4C0B-BDDD-DC6FA9DC31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7206" y="2319368"/>
              <a:ext cx="348124" cy="370865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3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id="{51443341-EC3B-4C98-8D36-76920FA16C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151" y="2809190"/>
              <a:ext cx="45484" cy="143448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4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1E50FCAC-0713-4ACA-849A-5E68148FF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0622" y="2035971"/>
              <a:ext cx="125954" cy="132951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5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id="{7BC063A5-4A80-41D7-9797-5DFC899865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6354" y="2669241"/>
              <a:ext cx="306139" cy="295643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6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id="{91974E7F-9B76-4E8F-8771-139B49EB2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7555" y="2580022"/>
              <a:ext cx="643766" cy="528308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7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id="{584F151C-D3FA-4483-98C1-38CBCBE6922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6683" y="3809825"/>
              <a:ext cx="1460719" cy="58253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8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id="{84252E49-9C12-4FDA-94A1-B0EF60DD820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1010" y="2716473"/>
              <a:ext cx="874681" cy="1054866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89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id="{DDAD9AB2-3EAB-4268-8904-EC889B5999C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1220" y="1666855"/>
              <a:ext cx="255407" cy="99714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0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id="{43AB29C2-0D03-42EF-A5B0-3D02B73C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070107" y="2268636"/>
              <a:ext cx="190681" cy="99714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1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id="{645689A2-9AD6-44DD-ADB7-4F3A91B08A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0312" y="3437211"/>
              <a:ext cx="199428" cy="11021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2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id="{24D4C633-9A29-4939-AF4A-1A8B436F3A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134" y="3297261"/>
              <a:ext cx="87468" cy="69975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3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id="{D9BDB98E-0FFC-4610-8EA5-6CDDBB577C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37920" y="3806326"/>
              <a:ext cx="90966" cy="132951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4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id="{5BB4F5FA-926A-4EBB-BE34-C5734FE90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4497" y="3710111"/>
              <a:ext cx="145198" cy="260655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5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id="{26959783-F226-4388-93A6-1E2C0E925C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4223" y="3554419"/>
              <a:ext cx="82221" cy="69975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6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5E982F74-35BF-4862-AE70-2FBAC507A0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4459" y="3557917"/>
              <a:ext cx="232666" cy="1976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7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id="{85D5EE71-C0AB-459F-AB13-A3FF38B849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595" y="3368985"/>
              <a:ext cx="132951" cy="152444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8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3F7919B0-5C93-4580-B806-F774E68DB4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10533" y="1201524"/>
              <a:ext cx="1254294" cy="68225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299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id="{6B20DC4F-1F71-4511-AE5D-D7EADFFF27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99559" y="2510047"/>
              <a:ext cx="237913" cy="246660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0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id="{53410E9E-1257-469D-B892-786CA6B9E34B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1825" y="3613896"/>
              <a:ext cx="145198" cy="230915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1" name="Germany" descr="© INSCALE GmbH, 05.05.2010&#10;http://www.presentationload.com/">
              <a:extLst>
                <a:ext uri="{FF2B5EF4-FFF2-40B4-BE49-F238E27FC236}">
                  <a16:creationId xmlns:a16="http://schemas.microsoft.com/office/drawing/2014/main" id="{B6875145-188D-4D7D-93AD-73F5FB773F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3211" y="2048215"/>
              <a:ext cx="251908" cy="264154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2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id="{0EC873E4-5A9B-4C4A-9104-B47125D5BD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61105" y="2443572"/>
              <a:ext cx="206425" cy="9446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3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id="{F61003D2-8BF1-4726-846D-3C7585B214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479" y="3517681"/>
              <a:ext cx="96215" cy="22742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4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id="{B69CBF52-03D2-45F4-AE24-40BC741224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3186" y="3927032"/>
              <a:ext cx="187183" cy="229168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5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id="{F0724F59-D60F-45B3-9732-0F4456C9BA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77072" y="2175920"/>
              <a:ext cx="407602" cy="35162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6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id="{220F7545-0FB2-4820-9DE5-4BE56405B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29" y="1560144"/>
              <a:ext cx="281648" cy="320134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7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id="{9D5A1D1C-66D8-46D0-B322-DCDBF43B4E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8154" y="3477446"/>
              <a:ext cx="472328" cy="412849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8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id="{C4BDF42D-30E5-4150-82C4-8D150F372E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01308" y="1890774"/>
              <a:ext cx="155694" cy="69975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09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id="{1C9EB0AE-B9D7-40F6-ACE8-C97E43E3C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7867" y="3363737"/>
              <a:ext cx="215173" cy="204676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0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id="{BC2533D5-67CD-4FF4-8F35-4F183837EB0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4179" y="3930531"/>
              <a:ext cx="64727" cy="48982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1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id="{72569A6B-78D8-478E-BBB5-D4689CF783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824" y="3493190"/>
              <a:ext cx="76971" cy="5073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2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id="{5C6BE7E4-8727-46DB-99BF-F576861DE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4757" y="2872166"/>
              <a:ext cx="353372" cy="36036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3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id="{12D8B589-D529-41FE-8496-865495B59D4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94726" y="3956772"/>
              <a:ext cx="185433" cy="236165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4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id="{82729D35-6D12-4E37-8DE9-EA57C4B38F4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514602" y="4311892"/>
              <a:ext cx="111959" cy="52481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5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323BB24C-BC22-4245-8671-BC0DE2DDC3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5356" y="3297261"/>
              <a:ext cx="111959" cy="75224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6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id="{741F660B-4ED8-4E0B-A3FC-5B9E10C37B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99305" y="3557917"/>
              <a:ext cx="52481" cy="61229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7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id="{C708EF87-14E5-416F-9083-F8EE1B48398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44439" y="1957249"/>
              <a:ext cx="124205" cy="104961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8" name="Czech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B03DE0BE-A2AE-4109-9ACE-A79396FFDC7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54649" y="2182918"/>
              <a:ext cx="188931" cy="85720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19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id="{C4501C23-B5D3-4A21-86F9-F722DF697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1677" y="2730468"/>
              <a:ext cx="66476" cy="3848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0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id="{1032C5CF-B58A-475D-AB08-561E29BCDC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35249" y="3176556"/>
              <a:ext cx="330630" cy="120706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1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id="{138E418A-9CE2-4E3A-BDCC-7E8D8371CD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0133" y="2342109"/>
              <a:ext cx="164440" cy="122455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2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id="{AEA3DB71-7815-4324-9C91-FE97E4C88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2136" y="3627891"/>
              <a:ext cx="195929" cy="230915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3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id="{9A6C6CFE-871B-45E8-A282-BF24F475C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028" y="3610397"/>
              <a:ext cx="106711" cy="1032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4" name="Congo" descr="© INSCALE GmbH, 05.05.2010&#10;http://www.presentationload.com/">
              <a:extLst>
                <a:ext uri="{FF2B5EF4-FFF2-40B4-BE49-F238E27FC236}">
                  <a16:creationId xmlns:a16="http://schemas.microsoft.com/office/drawing/2014/main" id="{4D664E53-6BBF-4629-9871-B57CBE6FA7C7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8644" y="3820321"/>
              <a:ext cx="603531" cy="67875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5" name="Congo (Brazzaville)" descr="© INSCALE GmbH, 05.05.2010&#10;http://www.presentationload.com/">
              <a:extLst>
                <a:ext uri="{FF2B5EF4-FFF2-40B4-BE49-F238E27FC236}">
                  <a16:creationId xmlns:a16="http://schemas.microsoft.com/office/drawing/2014/main" id="{BC8777E6-63E1-407A-8E07-322A9A0B5A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0158" y="3879800"/>
              <a:ext cx="239664" cy="313137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6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id="{591EB4A2-A796-4013-9169-ED2A32090AFC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9453" y="3564915"/>
              <a:ext cx="388358" cy="601781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7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id="{5BA37EDF-E744-427A-AEDE-9DA00300C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72589" y="4649520"/>
              <a:ext cx="517812" cy="1355757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8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id="{8076FC1E-D436-4A5D-8451-CECAF6734E3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2236" y="2091950"/>
              <a:ext cx="1637403" cy="1264790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29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id="{4F8B0852-6CA1-46E5-86B5-194EFC1BC1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3631" y="3167808"/>
              <a:ext cx="332379" cy="577290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0" name="Central Afr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id="{EB198CBF-77D1-4AC1-9C9F-751EF17013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5120" y="3619144"/>
              <a:ext cx="409351" cy="313137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1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id="{551CBD82-8E77-49E8-8A36-5A1127B75DF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044823" y="1212020"/>
              <a:ext cx="2492843" cy="1291031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2" name="Cameroon" descr="© INSCALE GmbH, 05.05.2010&#10;http://www.presentationload.com/">
              <a:extLst>
                <a:ext uri="{FF2B5EF4-FFF2-40B4-BE49-F238E27FC236}">
                  <a16:creationId xmlns:a16="http://schemas.microsoft.com/office/drawing/2014/main" id="{30E90F74-494A-4384-93D1-493AA376E6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687" y="3540424"/>
              <a:ext cx="244910" cy="414599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3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id="{63C3579B-EA7C-4346-8C8E-C3A85C82459D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6606" y="3489691"/>
              <a:ext cx="169689" cy="150445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4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id="{0697B618-B987-44C6-9AC2-396666E75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0451" y="4101968"/>
              <a:ext cx="59479" cy="75224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5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id="{B4C0EB61-5586-4E89-AFFC-03BF5880B1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01851" y="3472197"/>
              <a:ext cx="255407" cy="201178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6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id="{68220F1E-F690-4B17-864D-415B28797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3789" y="2424329"/>
              <a:ext cx="176686" cy="101463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7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id="{854E7C11-42ED-4939-A58D-E03FBCB728F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227392" y="3823820"/>
              <a:ext cx="1245547" cy="1408238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8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id="{992AEDD7-E430-43A1-9F10-4FD92AEDC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807" y="4654768"/>
              <a:ext cx="290394" cy="32713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39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id="{A695A35C-C086-4931-BFD6-D1726B3B7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054362" y="2384093"/>
              <a:ext cx="118956" cy="104961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0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id="{AB258864-9FA8-45E7-8D15-AB9EA40D3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6088" y="4364374"/>
              <a:ext cx="398854" cy="474078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1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id="{1CB7BB5B-CD08-428F-9637-23D40F9E78D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5036" y="2992872"/>
              <a:ext cx="104961" cy="59479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2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id="{29FC8C7D-AC5B-47BA-BBA7-6EA141997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3026" y="3568414"/>
              <a:ext cx="99714" cy="222170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3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id="{0E6B4B48-EFB2-47FF-A493-A5B2F0176A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059" y="3347993"/>
              <a:ext cx="48982" cy="94465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4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id="{676386BF-04E1-4826-A177-747F950DA3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7492" y="2168923"/>
              <a:ext cx="99714" cy="68226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5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id="{4ACACD1C-9703-4AEE-872B-3B6EACDBC2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311041" y="3057599"/>
              <a:ext cx="167939" cy="19068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6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id="{F74ADA9A-8558-4BDC-830B-B4C853053D4A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2962" y="3064597"/>
              <a:ext cx="12246" cy="24491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7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id="{BD80B328-C8D9-4E01-ABF1-075045BDBAD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539" y="2006231"/>
              <a:ext cx="255407" cy="166190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8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id="{A3EE7356-269B-438A-8299-812F043E84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918548" y="2504801"/>
              <a:ext cx="160941" cy="129453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49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id="{3EE7D6F6-1F62-43FF-A075-FD6124794B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4675" y="2252892"/>
              <a:ext cx="204676" cy="90966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0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id="{55F6E2E2-6207-4D7D-B2BD-5AE05218CD8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042274" y="4397611"/>
              <a:ext cx="1270038" cy="119131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1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id="{AE064D21-EB93-4462-8AA8-F85C1A687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064" y="2524042"/>
              <a:ext cx="99714" cy="94465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2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id="{D52D5213-886D-42D4-B8D1-A15F2142E3A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440813" y="4803464"/>
              <a:ext cx="488073" cy="1091603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3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id="{767B0CB2-E695-4351-BD49-5AC3D02731C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47651" y="4168445"/>
              <a:ext cx="397105" cy="495071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4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id="{5E7BB97E-8157-4E50-9772-58FAE4797198}"/>
                </a:ext>
              </a:extLst>
            </p:cNvPr>
            <p:cNvSpPr>
              <a:spLocks/>
            </p:cNvSpPr>
            <p:nvPr/>
          </p:nvSpPr>
          <p:spPr bwMode="gray">
            <a:xfrm>
              <a:off x="5646761" y="2478560"/>
              <a:ext cx="13995" cy="6997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5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id="{6E332065-4AA0-4611-94B5-C612E9447D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296888" y="2674489"/>
              <a:ext cx="661260" cy="654262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6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id="{0E9A0F74-5BEB-4096-BB63-6CF7963EFA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825" y="2478560"/>
              <a:ext cx="64727" cy="11021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7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id="{C13EC4E2-B25D-4C62-9064-E7E9294662A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94598" y="4813960"/>
              <a:ext cx="507316" cy="456584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  <p:sp>
          <p:nvSpPr>
            <p:cNvPr id="358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id="{D4E89B92-48DB-4EE2-A869-133462B67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7415367" y="2625506"/>
              <a:ext cx="405852" cy="33063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en-US" sz="3600" dirty="0">
                <a:latin typeface="Roboto Regular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https://</a:t>
            </a:r>
            <a:r>
              <a:rPr lang="en-GB" sz="1600" dirty="0" err="1">
                <a:solidFill>
                  <a:schemeClr val="accent1"/>
                </a:solidFill>
              </a:rPr>
              <a:t>www.gbif.org</a:t>
            </a:r>
            <a:r>
              <a:rPr lang="en-GB" sz="16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2109789" y="3405424"/>
            <a:ext cx="10081415" cy="1768122"/>
            <a:chOff x="10085791" y="1116047"/>
            <a:chExt cx="439580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116047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135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240376" y="1425804"/>
              <a:ext cx="3241215" cy="29305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sharing data through GBIF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80C1F3E-CF85-C748-9B84-6A5753F1A1B7}"/>
              </a:ext>
            </a:extLst>
          </p:cNvPr>
          <p:cNvGraphicFramePr/>
          <p:nvPr/>
        </p:nvGraphicFramePr>
        <p:xfrm>
          <a:off x="2109789" y="5757862"/>
          <a:ext cx="10081418" cy="5783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36B3D478-28C1-52AB-51C9-6FCF9171C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8417" y="2874253"/>
            <a:ext cx="9198685" cy="91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1600" dirty="0">
                <a:solidFill>
                  <a:schemeClr val="accent1"/>
                </a:solidFill>
              </a:rPr>
              <a:t>SOURCE: </a:t>
            </a:r>
            <a:r>
              <a:rPr lang="en-GB" sz="1600" dirty="0" err="1">
                <a:solidFill>
                  <a:schemeClr val="accent1"/>
                </a:solidFill>
              </a:rPr>
              <a:t>Plausible.io</a:t>
            </a:r>
            <a:r>
              <a:rPr lang="en-GB" sz="1600" dirty="0">
                <a:solidFill>
                  <a:schemeClr val="accent1"/>
                </a:solidFill>
              </a:rPr>
              <a:t>. * Effective visits = total sessions - (total sessions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/>
        </p:nvGraphicFramePr>
        <p:xfrm>
          <a:off x="2109788" y="3257554"/>
          <a:ext cx="20162837" cy="829786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51301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2022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session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152,204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184,639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84,934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11.47%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5.74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73,812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87,562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35,900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4.85%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69,537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89,613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40,325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5.44%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4.46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59,556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72,156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32,470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4.38%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4.61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76,449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181,399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97,339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5.19%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6.86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41,158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167,951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116,709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6.22%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12.91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53,966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119,079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58,920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3.14%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5.58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50,267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115,731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61,222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3.26%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6.37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China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49,357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114,235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57,323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3.06%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6.77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1057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Kingdom</a:t>
                      </a:r>
                      <a:endParaRPr lang="en-GB" sz="1800" dirty="0"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43,633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109,329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55,299</a:t>
                      </a:r>
                      <a:endParaRPr lang="en-GB" sz="18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2.95%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6.05</a:t>
                      </a:r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76960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1,225,897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1,543,368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802,551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6.01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https://</a:t>
            </a:r>
            <a:r>
              <a:rPr lang="en-GB" dirty="0" err="1">
                <a:solidFill>
                  <a:schemeClr val="accent1"/>
                </a:solidFill>
              </a:rPr>
              <a:t>www.gbif.org</a:t>
            </a:r>
            <a:r>
              <a:rPr lang="en-GB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annually by </a:t>
            </a:r>
            <a:r>
              <a:rPr lang="en-US" dirty="0"/>
              <a:t>c</a:t>
            </a:r>
            <a:r>
              <a:rPr lang="en-US" b="1" dirty="0"/>
              <a:t>ountry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8942056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652049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6,841,141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123,152,046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4,144,385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40,243,552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3,003,702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22,328,115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2,553,019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13,698,583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2,428,511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30,330,743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Poland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1,638,425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2,542,166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20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1,629,675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18,787,368</a:t>
                      </a:r>
                      <a:endParaRPr lang="en-GB" sz="1800" b="0" kern="12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 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Norway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1,089,243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4,219,495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Denmark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1,087,369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3,337,598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Estonia</a:t>
                      </a:r>
                      <a:endParaRPr lang="en-US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770,685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8,054,503</a:t>
                      </a:r>
                      <a:endParaRPr lang="en-GB" sz="180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31,249,554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66,653,115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2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2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56,435,709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369,598,387</a:t>
                      </a:r>
                      <a:endParaRPr lang="da-DK" sz="1800" b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2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2023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2022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9,840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24,812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9,269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36,844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6,021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27,172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5,352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14,777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4,406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18,392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3,924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9,280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3,333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10,256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6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  <a:endParaRPr lang="en-GB" sz="1800" b="0" i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2,980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5,231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1,964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4,782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  <a:endParaRPr lang="en-GB" sz="18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1,739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1,725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25</a:t>
                      </a:r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OTHER COUNTRIES + AREAS</a:t>
                      </a:r>
                      <a:endParaRPr lang="en-GB" sz="2000" b="0" i="0" noProof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23,519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noProof="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75,107</a:t>
                      </a:r>
                      <a:endParaRPr lang="en-GB" sz="1800" b="0" noProof="0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en-GB" sz="2000" b="0" i="0" noProof="0" dirty="0">
                          <a:solidFill>
                            <a:schemeClr val="accent2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TOTAL</a:t>
                      </a:r>
                      <a:endParaRPr lang="en-GB" sz="2000" b="0" i="0" noProof="0" dirty="0">
                        <a:solidFill>
                          <a:schemeClr val="accent2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72,347</a:t>
                      </a:r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232,591</a:t>
                      </a:r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68392261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127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requested downloads (+5)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requests per agent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3514727" y="3464571"/>
            <a:ext cx="7235824" cy="1871470"/>
            <a:chOff x="7583083" y="854278"/>
            <a:chExt cx="3778442" cy="9357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7583083" y="854278"/>
              <a:ext cx="3778442" cy="699441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r">
                <a:buClr>
                  <a:schemeClr val="accent1"/>
                </a:buClr>
              </a:pPr>
              <a:r>
                <a:rPr lang="en-GB" sz="7200" dirty="0">
                  <a:solidFill>
                    <a:schemeClr val="accent4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275,240,168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9994479" y="1459990"/>
              <a:ext cx="1367045" cy="330084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 algn="r">
                <a:defRPr/>
              </a:pPr>
              <a:r>
                <a:rPr lang="en-GB" sz="2400" dirty="0">
                  <a:solidFill>
                    <a:schemeClr val="accent4"/>
                  </a:solidFill>
                  <a:latin typeface="Rubik Medium" pitchFamily="2" charset="-79"/>
                  <a:cs typeface="Rubik Medium" pitchFamily="2" charset="-79"/>
                </a:rPr>
                <a:t>API requests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615735-920A-9284-EA7E-C4F419FC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05926"/>
              </p:ext>
            </p:extLst>
          </p:nvPr>
        </p:nvGraphicFramePr>
        <p:xfrm>
          <a:off x="4991100" y="6037342"/>
          <a:ext cx="5759450" cy="55180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502">
                  <a:extLst>
                    <a:ext uri="{9D8B030D-6E8A-4147-A177-3AD203B41FA5}">
                      <a16:colId xmlns:a16="http://schemas.microsoft.com/office/drawing/2014/main" val="2497755850"/>
                    </a:ext>
                  </a:extLst>
                </a:gridCol>
                <a:gridCol w="4127948">
                  <a:extLst>
                    <a:ext uri="{9D8B030D-6E8A-4147-A177-3AD203B41FA5}">
                      <a16:colId xmlns:a16="http://schemas.microsoft.com/office/drawing/2014/main" val="484300257"/>
                    </a:ext>
                  </a:extLst>
                </a:gridCol>
              </a:tblGrid>
              <a:tr h="501643">
                <a:tc>
                  <a:txBody>
                    <a:bodyPr/>
                    <a:lstStyle/>
                    <a:p>
                      <a:pPr algn="l"/>
                      <a:r>
                        <a:rPr lang="en-DK" sz="1600" dirty="0"/>
                        <a:t>Agent</a:t>
                      </a:r>
                    </a:p>
                  </a:txBody>
                  <a:tcPr marL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K" sz="1600" dirty="0"/>
                        <a:t>Requests</a:t>
                      </a:r>
                    </a:p>
                  </a:txBody>
                  <a:tcPr marR="36000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42804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DK" sz="1600" dirty="0">
                          <a:effectLst/>
                        </a:rPr>
                        <a:t>Direct use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38,992,030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13155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Java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35,176,955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229902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rgbif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34,074,909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00708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axios/1.1.3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18,762,933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7154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python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17,944,092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197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pygbif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16,585,720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71733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Chrome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16,583,277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9740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>
                          <a:effectLst/>
                        </a:rPr>
                        <a:t>curl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13,792,673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77984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got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11,878,832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747"/>
                  </a:ext>
                </a:extLst>
              </a:tr>
              <a:tr h="501643">
                <a:tc>
                  <a:txBody>
                    <a:bodyPr/>
                    <a:lstStyle/>
                    <a:p>
                      <a:pPr rtl="0" fontAlgn="t"/>
                      <a:r>
                        <a:rPr lang="en-GB" sz="1600" dirty="0">
                          <a:effectLst/>
                        </a:rPr>
                        <a:t>Firefox</a:t>
                      </a:r>
                    </a:p>
                  </a:txBody>
                  <a:tcPr marL="360000" marR="28575" marT="19050" marB="1905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DK" sz="1800" dirty="0"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10,058,577</a:t>
                      </a:r>
                    </a:p>
                  </a:txBody>
                  <a:tcPr marL="28575" marR="360000" marT="19050" marB="1905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4156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FEE9C6A5-B187-B6F1-61DB-A0860B88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562" y="2536825"/>
            <a:ext cx="12609513" cy="94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BIF-2023" id="{F7447E05-35AC-CC41-9613-1E87C1DD9965}" vid="{2C003CFD-9F0C-FA4A-A545-0A123AA48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1423</Words>
  <Application>Microsoft Macintosh PowerPoint</Application>
  <PresentationFormat>Custom</PresentationFormat>
  <Paragraphs>510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Rubik Medium</vt:lpstr>
      <vt:lpstr>Bitter</vt:lpstr>
      <vt:lpstr>Roboto Condensed Light</vt:lpstr>
      <vt:lpstr>Arial</vt:lpstr>
      <vt:lpstr>Roboto</vt:lpstr>
      <vt:lpstr>Roboto Regular</vt:lpstr>
      <vt:lpstr>Rubik SemiBold</vt:lpstr>
      <vt:lpstr>Rubik</vt:lpstr>
      <vt:lpstr>Source Code Pro</vt:lpstr>
      <vt:lpstr>Bitter SemiBold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</vt:lpstr>
      <vt:lpstr>Occurrences published annually by country</vt:lpstr>
      <vt:lpstr>Data download requests</vt:lpstr>
      <vt:lpstr>API requests per agent</vt:lpstr>
      <vt:lpstr>API requests per country</vt:lpstr>
      <vt:lpstr>Peer-reviewed publications using GBIF-mediated data</vt:lpstr>
      <vt:lpstr>Data Use in peer-reviewed journals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24</cp:revision>
  <dcterms:created xsi:type="dcterms:W3CDTF">2023-05-08T13:01:29Z</dcterms:created>
  <dcterms:modified xsi:type="dcterms:W3CDTF">2023-05-19T09:08:45Z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